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8" r:id="rId12"/>
    <p:sldId id="266" r:id="rId13"/>
    <p:sldId id="26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DA66F-2BEE-F8E7-44C7-6C8DED31AD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F6B600-A1ED-28A2-6190-A2BC3BE25E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166E6C1-7F46-9289-6FEB-38A3C7419892}"/>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5" name="Footer Placeholder 4">
            <a:extLst>
              <a:ext uri="{FF2B5EF4-FFF2-40B4-BE49-F238E27FC236}">
                <a16:creationId xmlns:a16="http://schemas.microsoft.com/office/drawing/2014/main" id="{B92D577B-DB53-5F58-E019-8C3335D0C6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7AD41-6D4A-C18F-0601-7AD9DA0FC0EA}"/>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315450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19E1-478E-1E24-2730-F90911E5A4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2A223B2-54E6-6610-D165-1AED8FFB334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4788ED-4CED-DABD-7E2E-1DC657832F67}"/>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5" name="Footer Placeholder 4">
            <a:extLst>
              <a:ext uri="{FF2B5EF4-FFF2-40B4-BE49-F238E27FC236}">
                <a16:creationId xmlns:a16="http://schemas.microsoft.com/office/drawing/2014/main" id="{B2859DF0-444B-AD8C-169B-F7BB632A4E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8341D9-77E8-2F31-3208-5006D9DF2A27}"/>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38766822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BB8F1C-6246-7D2F-E526-684331856B4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C0062D-BD83-3027-9676-3BACC100AB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2F3A4-8647-658D-C665-2E582E144A99}"/>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5" name="Footer Placeholder 4">
            <a:extLst>
              <a:ext uri="{FF2B5EF4-FFF2-40B4-BE49-F238E27FC236}">
                <a16:creationId xmlns:a16="http://schemas.microsoft.com/office/drawing/2014/main" id="{97B2F971-40D8-1859-09BE-EDE0000B04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377A67-B328-386C-0D81-84A10BAE93CD}"/>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3613279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28834-D0CB-9A35-F36B-A7B20E03C3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52D984-B39C-BF1F-7D01-2450AAA0D3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D55267-E2DB-A11E-A2FE-CCB23DE1119A}"/>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5" name="Footer Placeholder 4">
            <a:extLst>
              <a:ext uri="{FF2B5EF4-FFF2-40B4-BE49-F238E27FC236}">
                <a16:creationId xmlns:a16="http://schemas.microsoft.com/office/drawing/2014/main" id="{65A9CD1C-4823-891F-377B-E2C287F1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4367F2-C9EA-EB4A-14DF-8E1D21667E08}"/>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1588321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A772F-5ECF-E5CD-6FFA-B9D530DCBA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10BEF4-980D-265D-1AA9-E735D85CEF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59F055-4D1B-1E4E-0B96-E09DF42F5624}"/>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5" name="Footer Placeholder 4">
            <a:extLst>
              <a:ext uri="{FF2B5EF4-FFF2-40B4-BE49-F238E27FC236}">
                <a16:creationId xmlns:a16="http://schemas.microsoft.com/office/drawing/2014/main" id="{92F306E7-A973-0132-B310-36B7046838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F21E71-AEAA-0180-E8DB-6A62F69BEF18}"/>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2237592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9849-8371-CA03-F938-0C2C571666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DEB69F-3B6C-2D04-1AEA-A4A8CAE397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1A9996-D109-518B-420A-315817B97A8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20C41C-18A0-2C94-702B-4E978E5CBFE3}"/>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6" name="Footer Placeholder 5">
            <a:extLst>
              <a:ext uri="{FF2B5EF4-FFF2-40B4-BE49-F238E27FC236}">
                <a16:creationId xmlns:a16="http://schemas.microsoft.com/office/drawing/2014/main" id="{ABF1117D-A5A9-4BBD-5757-055F8AFDFC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8732DB-64D5-5D5B-E400-03E621A6F20D}"/>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3465317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1EC07-2DF6-D375-491A-D70E3FF916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7CBAEB-302B-971D-F402-918EF395DA9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B938E2-0440-E580-BD4C-ED4D7B3307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54079C-79CD-53AC-0ECF-3B7BB9EFAB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58C830-2A3D-2C43-B0F0-444A79473CB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F10907A-9AD9-CA4F-8E8A-89487B336929}"/>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8" name="Footer Placeholder 7">
            <a:extLst>
              <a:ext uri="{FF2B5EF4-FFF2-40B4-BE49-F238E27FC236}">
                <a16:creationId xmlns:a16="http://schemas.microsoft.com/office/drawing/2014/main" id="{D1445D41-BAD8-A8E8-248F-828D322025F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880596-717F-3A82-5D96-BDFD2FAED687}"/>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42136523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BC05-C6B5-4076-53EB-42CBD2F70C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A1E994-7C41-79C5-F17C-21136C69FD90}"/>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4" name="Footer Placeholder 3">
            <a:extLst>
              <a:ext uri="{FF2B5EF4-FFF2-40B4-BE49-F238E27FC236}">
                <a16:creationId xmlns:a16="http://schemas.microsoft.com/office/drawing/2014/main" id="{0AC86777-DAB3-B23F-633F-64E25E50F1D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AAAC34-6006-DBB5-5D50-D2E01C790A10}"/>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2879340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6B332A-B489-F662-598C-D16EEF74FD40}"/>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3" name="Footer Placeholder 2">
            <a:extLst>
              <a:ext uri="{FF2B5EF4-FFF2-40B4-BE49-F238E27FC236}">
                <a16:creationId xmlns:a16="http://schemas.microsoft.com/office/drawing/2014/main" id="{AABF5386-E69F-0CF7-FBD7-259B1244E9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D3160B-BADB-79AC-1DE3-1D63699F6B64}"/>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3406745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C0C36-BEBF-0458-8D14-BF1FEA2FCC6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506589F-D38E-20A9-2F8E-75350C0FF0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916DF7-25E5-D757-470F-6E50CF176A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937F12-62B1-452A-C63C-DB367F96586F}"/>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6" name="Footer Placeholder 5">
            <a:extLst>
              <a:ext uri="{FF2B5EF4-FFF2-40B4-BE49-F238E27FC236}">
                <a16:creationId xmlns:a16="http://schemas.microsoft.com/office/drawing/2014/main" id="{918FFE1B-7E67-C101-7BB3-28685A343E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18C19A-10DB-71F5-A9B9-7321EF945141}"/>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2620202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5AFA0-BB83-2A2F-074F-2E872DA547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D966F3E-AB7E-FC17-04B5-AADB2822BB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00F027-EF07-CC00-93FE-3452D1B31D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753493-CB7C-6323-9003-49327EAF7352}"/>
              </a:ext>
            </a:extLst>
          </p:cNvPr>
          <p:cNvSpPr>
            <a:spLocks noGrp="1"/>
          </p:cNvSpPr>
          <p:nvPr>
            <p:ph type="dt" sz="half" idx="10"/>
          </p:nvPr>
        </p:nvSpPr>
        <p:spPr/>
        <p:txBody>
          <a:bodyPr/>
          <a:lstStyle/>
          <a:p>
            <a:fld id="{CDD317BC-CDE8-43B7-976E-8A2794C6234E}" type="datetimeFigureOut">
              <a:rPr lang="en-US" smtClean="0"/>
              <a:t>8/4/2023</a:t>
            </a:fld>
            <a:endParaRPr lang="en-US"/>
          </a:p>
        </p:txBody>
      </p:sp>
      <p:sp>
        <p:nvSpPr>
          <p:cNvPr id="6" name="Footer Placeholder 5">
            <a:extLst>
              <a:ext uri="{FF2B5EF4-FFF2-40B4-BE49-F238E27FC236}">
                <a16:creationId xmlns:a16="http://schemas.microsoft.com/office/drawing/2014/main" id="{5F7C9E58-B997-20E1-4A0C-DB6CE8EA51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EA6714-1EC0-89C3-CCBA-E5AA32ACC069}"/>
              </a:ext>
            </a:extLst>
          </p:cNvPr>
          <p:cNvSpPr>
            <a:spLocks noGrp="1"/>
          </p:cNvSpPr>
          <p:nvPr>
            <p:ph type="sldNum" sz="quarter" idx="12"/>
          </p:nvPr>
        </p:nvSpPr>
        <p:spPr/>
        <p:txBody>
          <a:bodyPr/>
          <a:lstStyle/>
          <a:p>
            <a:fld id="{FF19A92A-9CBF-4859-A4F4-BF5B68A0AF21}" type="slidenum">
              <a:rPr lang="en-US" smtClean="0"/>
              <a:t>‹#›</a:t>
            </a:fld>
            <a:endParaRPr lang="en-US"/>
          </a:p>
        </p:txBody>
      </p:sp>
    </p:spTree>
    <p:extLst>
      <p:ext uri="{BB962C8B-B14F-4D97-AF65-F5344CB8AC3E}">
        <p14:creationId xmlns:p14="http://schemas.microsoft.com/office/powerpoint/2010/main" val="1908300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44266-9A99-8CAD-B82B-5E29B1EBAC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123F22-58CF-9192-82AB-54F230CF35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D153A-C775-988C-5794-2DACA2905F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D317BC-CDE8-43B7-976E-8A2794C6234E}" type="datetimeFigureOut">
              <a:rPr lang="en-US" smtClean="0"/>
              <a:t>8/4/2023</a:t>
            </a:fld>
            <a:endParaRPr lang="en-US"/>
          </a:p>
        </p:txBody>
      </p:sp>
      <p:sp>
        <p:nvSpPr>
          <p:cNvPr id="5" name="Footer Placeholder 4">
            <a:extLst>
              <a:ext uri="{FF2B5EF4-FFF2-40B4-BE49-F238E27FC236}">
                <a16:creationId xmlns:a16="http://schemas.microsoft.com/office/drawing/2014/main" id="{6EBD812E-C8CF-4D16-20FE-3A8BB952C8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B870732-B2A5-C15D-06DE-A2EA5BABCE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19A92A-9CBF-4859-A4F4-BF5B68A0AF21}" type="slidenum">
              <a:rPr lang="en-US" smtClean="0"/>
              <a:t>‹#›</a:t>
            </a:fld>
            <a:endParaRPr lang="en-US"/>
          </a:p>
        </p:txBody>
      </p:sp>
    </p:spTree>
    <p:extLst>
      <p:ext uri="{BB962C8B-B14F-4D97-AF65-F5344CB8AC3E}">
        <p14:creationId xmlns:p14="http://schemas.microsoft.com/office/powerpoint/2010/main" val="7350992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99138-732D-65BC-CEBB-9D70CACA4B9B}"/>
              </a:ext>
            </a:extLst>
          </p:cNvPr>
          <p:cNvSpPr>
            <a:spLocks noGrp="1"/>
          </p:cNvSpPr>
          <p:nvPr>
            <p:ph type="ctrTitle"/>
          </p:nvPr>
        </p:nvSpPr>
        <p:spPr>
          <a:xfrm>
            <a:off x="980536" y="2692371"/>
            <a:ext cx="9144000" cy="577041"/>
          </a:xfrm>
        </p:spPr>
        <p:txBody>
          <a:bodyPr>
            <a:normAutofit fontScale="90000"/>
          </a:bodyPr>
          <a:lstStyle/>
          <a:p>
            <a:r>
              <a:rPr lang="en-US" dirty="0"/>
              <a:t>Flat Field Illumination on </a:t>
            </a:r>
            <a:r>
              <a:rPr lang="en-US" dirty="0" err="1"/>
              <a:t>AutoCyPlex</a:t>
            </a:r>
            <a:endParaRPr lang="en-US" dirty="0"/>
          </a:p>
        </p:txBody>
      </p:sp>
    </p:spTree>
    <p:extLst>
      <p:ext uri="{BB962C8B-B14F-4D97-AF65-F5344CB8AC3E}">
        <p14:creationId xmlns:p14="http://schemas.microsoft.com/office/powerpoint/2010/main" val="32619252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FC93D-E54A-E522-E7BF-EF977484B040}"/>
              </a:ext>
            </a:extLst>
          </p:cNvPr>
          <p:cNvSpPr>
            <a:spLocks noGrp="1"/>
          </p:cNvSpPr>
          <p:nvPr>
            <p:ph type="title"/>
          </p:nvPr>
        </p:nvSpPr>
        <p:spPr>
          <a:xfrm>
            <a:off x="838200" y="244356"/>
            <a:ext cx="10515600" cy="609660"/>
          </a:xfrm>
        </p:spPr>
        <p:txBody>
          <a:bodyPr>
            <a:normAutofit fontScale="90000"/>
          </a:bodyPr>
          <a:lstStyle/>
          <a:p>
            <a:r>
              <a:rPr lang="en-US" dirty="0"/>
              <a:t>Results</a:t>
            </a:r>
          </a:p>
        </p:txBody>
      </p:sp>
      <p:graphicFrame>
        <p:nvGraphicFramePr>
          <p:cNvPr id="4" name="Table 3">
            <a:extLst>
              <a:ext uri="{FF2B5EF4-FFF2-40B4-BE49-F238E27FC236}">
                <a16:creationId xmlns:a16="http://schemas.microsoft.com/office/drawing/2014/main" id="{E7F58CF5-AE9F-492A-EE57-6D415E406DE9}"/>
              </a:ext>
            </a:extLst>
          </p:cNvPr>
          <p:cNvGraphicFramePr>
            <a:graphicFrameLocks noGrp="1"/>
          </p:cNvGraphicFramePr>
          <p:nvPr>
            <p:extLst>
              <p:ext uri="{D42A27DB-BD31-4B8C-83A1-F6EECF244321}">
                <p14:modId xmlns:p14="http://schemas.microsoft.com/office/powerpoint/2010/main" val="1596088947"/>
              </p:ext>
            </p:extLst>
          </p:nvPr>
        </p:nvGraphicFramePr>
        <p:xfrm>
          <a:off x="2179727" y="2224537"/>
          <a:ext cx="7556500" cy="2857500"/>
        </p:xfrm>
        <a:graphic>
          <a:graphicData uri="http://schemas.openxmlformats.org/drawingml/2006/table">
            <a:tbl>
              <a:tblPr>
                <a:tableStyleId>{5C22544A-7EE6-4342-B048-85BDC9FD1C3A}</a:tableStyleId>
              </a:tblPr>
              <a:tblGrid>
                <a:gridCol w="2198428">
                  <a:extLst>
                    <a:ext uri="{9D8B030D-6E8A-4147-A177-3AD203B41FA5}">
                      <a16:colId xmlns:a16="http://schemas.microsoft.com/office/drawing/2014/main" val="92895040"/>
                    </a:ext>
                  </a:extLst>
                </a:gridCol>
                <a:gridCol w="900943">
                  <a:extLst>
                    <a:ext uri="{9D8B030D-6E8A-4147-A177-3AD203B41FA5}">
                      <a16:colId xmlns:a16="http://schemas.microsoft.com/office/drawing/2014/main" val="2652810475"/>
                    </a:ext>
                  </a:extLst>
                </a:gridCol>
                <a:gridCol w="824807">
                  <a:extLst>
                    <a:ext uri="{9D8B030D-6E8A-4147-A177-3AD203B41FA5}">
                      <a16:colId xmlns:a16="http://schemas.microsoft.com/office/drawing/2014/main" val="1028090391"/>
                    </a:ext>
                  </a:extLst>
                </a:gridCol>
                <a:gridCol w="609088">
                  <a:extLst>
                    <a:ext uri="{9D8B030D-6E8A-4147-A177-3AD203B41FA5}">
                      <a16:colId xmlns:a16="http://schemas.microsoft.com/office/drawing/2014/main" val="3671542505"/>
                    </a:ext>
                  </a:extLst>
                </a:gridCol>
                <a:gridCol w="609088">
                  <a:extLst>
                    <a:ext uri="{9D8B030D-6E8A-4147-A177-3AD203B41FA5}">
                      <a16:colId xmlns:a16="http://schemas.microsoft.com/office/drawing/2014/main" val="3223946877"/>
                    </a:ext>
                  </a:extLst>
                </a:gridCol>
                <a:gridCol w="609088">
                  <a:extLst>
                    <a:ext uri="{9D8B030D-6E8A-4147-A177-3AD203B41FA5}">
                      <a16:colId xmlns:a16="http://schemas.microsoft.com/office/drawing/2014/main" val="4049671871"/>
                    </a:ext>
                  </a:extLst>
                </a:gridCol>
                <a:gridCol w="904115">
                  <a:extLst>
                    <a:ext uri="{9D8B030D-6E8A-4147-A177-3AD203B41FA5}">
                      <a16:colId xmlns:a16="http://schemas.microsoft.com/office/drawing/2014/main" val="2867831676"/>
                    </a:ext>
                  </a:extLst>
                </a:gridCol>
                <a:gridCol w="900943">
                  <a:extLst>
                    <a:ext uri="{9D8B030D-6E8A-4147-A177-3AD203B41FA5}">
                      <a16:colId xmlns:a16="http://schemas.microsoft.com/office/drawing/2014/main" val="1469726976"/>
                    </a:ext>
                  </a:extLst>
                </a:gridCol>
              </a:tblGrid>
              <a:tr h="190500">
                <a:tc>
                  <a:txBody>
                    <a:bodyPr/>
                    <a:lstStyle/>
                    <a:p>
                      <a:pPr algn="l" fontAlgn="b"/>
                      <a:r>
                        <a:rPr lang="en-US" sz="1100" u="none" strike="noStrike">
                          <a:effectLst/>
                        </a:rPr>
                        <a:t>image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max roll off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r25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r50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r75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y line roll off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100" u="none" strike="noStrike">
                          <a:effectLst/>
                        </a:rPr>
                        <a:t>x line roll off</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04140534"/>
                  </a:ext>
                </a:extLst>
              </a:tr>
              <a:tr h="190500">
                <a:tc>
                  <a:txBody>
                    <a:bodyPr/>
                    <a:lstStyle/>
                    <a:p>
                      <a:pPr algn="l" fontAlgn="b"/>
                      <a:r>
                        <a:rPr lang="en-US" sz="1100" u="none" strike="noStrike">
                          <a:effectLst/>
                        </a:rPr>
                        <a:t>llg pulled back short tube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0.48</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01894966"/>
                  </a:ext>
                </a:extLst>
              </a:tr>
              <a:tr h="190500">
                <a:tc>
                  <a:txBody>
                    <a:bodyPr/>
                    <a:lstStyle/>
                    <a:p>
                      <a:pPr algn="l" fontAlgn="b"/>
                      <a:r>
                        <a:rPr lang="en-US" sz="1100" u="none" strike="noStrike">
                          <a:effectLst/>
                        </a:rPr>
                        <a:t>llg short tube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976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923190645"/>
                  </a:ext>
                </a:extLst>
              </a:tr>
              <a:tr h="190500">
                <a:tc>
                  <a:txBody>
                    <a:bodyPr/>
                    <a:lstStyle/>
                    <a:p>
                      <a:pPr algn="l" fontAlgn="b"/>
                      <a:r>
                        <a:rPr lang="en-US" sz="1100" u="none" strike="noStrike">
                          <a:effectLst/>
                        </a:rPr>
                        <a:t>llg long tube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0.14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1220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2197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0.27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94779587"/>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63886132"/>
                  </a:ext>
                </a:extLst>
              </a:tr>
              <a:tr h="190500">
                <a:tc>
                  <a:txBody>
                    <a:bodyPr/>
                    <a:lstStyle/>
                    <a:p>
                      <a:pPr algn="l" fontAlgn="b"/>
                      <a:r>
                        <a:rPr lang="en-US" sz="1100" u="none" strike="noStrike">
                          <a:effectLst/>
                        </a:rPr>
                        <a:t>asi long tube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0.48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1708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0.59</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6355634"/>
                  </a:ext>
                </a:extLst>
              </a:tr>
              <a:tr h="190500">
                <a:tc>
                  <a:txBody>
                    <a:bodyPr/>
                    <a:lstStyle/>
                    <a:p>
                      <a:pPr algn="l" fontAlgn="b"/>
                      <a:r>
                        <a:rPr lang="en-US" sz="1100" u="none" strike="noStrike">
                          <a:effectLst/>
                        </a:rPr>
                        <a:t>asi short tube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732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2929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6789209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48114731"/>
                  </a:ext>
                </a:extLst>
              </a:tr>
              <a:tr h="190500">
                <a:tc>
                  <a:txBody>
                    <a:bodyPr/>
                    <a:lstStyle/>
                    <a:p>
                      <a:pPr algn="l" fontAlgn="b"/>
                      <a:r>
                        <a:rPr lang="en-US" sz="1100" u="none" strike="noStrike">
                          <a:effectLst/>
                        </a:rPr>
                        <a:t>leica 488 10x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0.58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0.82</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31569936"/>
                  </a:ext>
                </a:extLst>
              </a:tr>
              <a:tr h="190500">
                <a:tc>
                  <a:txBody>
                    <a:bodyPr/>
                    <a:lstStyle/>
                    <a:p>
                      <a:pPr algn="l" fontAlgn="b"/>
                      <a:r>
                        <a:rPr lang="en-US" sz="1100" u="none" strike="noStrike">
                          <a:effectLst/>
                        </a:rPr>
                        <a:t>leica 488 20x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965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5429630"/>
                  </a:ext>
                </a:extLst>
              </a:tr>
              <a:tr h="190500">
                <a:tc>
                  <a:txBody>
                    <a:bodyPr/>
                    <a:lstStyle/>
                    <a:p>
                      <a:pPr algn="l" fontAlgn="b"/>
                      <a:r>
                        <a:rPr lang="en-US" sz="1100" u="none" strike="noStrike">
                          <a:effectLst/>
                        </a:rPr>
                        <a:t>leica 488 40x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0.83</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985015522"/>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104545577"/>
                  </a:ext>
                </a:extLst>
              </a:tr>
              <a:tr h="190500">
                <a:tc>
                  <a:txBody>
                    <a:bodyPr/>
                    <a:lstStyle/>
                    <a:p>
                      <a:pPr algn="l" fontAlgn="b"/>
                      <a:r>
                        <a:rPr lang="en-US" sz="1100" u="none" strike="noStrike">
                          <a:effectLst/>
                        </a:rPr>
                        <a:t>leica dapi 5x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0.71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09051979"/>
                  </a:ext>
                </a:extLst>
              </a:tr>
              <a:tr h="190500">
                <a:tc>
                  <a:txBody>
                    <a:bodyPr/>
                    <a:lstStyle/>
                    <a:p>
                      <a:pPr algn="l" fontAlgn="b"/>
                      <a:r>
                        <a:rPr lang="en-US" sz="1100" u="none" strike="noStrike">
                          <a:effectLst/>
                        </a:rPr>
                        <a:t>leica dapi 10x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0.86</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586460224"/>
                  </a:ext>
                </a:extLst>
              </a:tr>
              <a:tr h="190500">
                <a:tc>
                  <a:txBody>
                    <a:bodyPr/>
                    <a:lstStyle/>
                    <a:p>
                      <a:pPr algn="l" fontAlgn="b"/>
                      <a:r>
                        <a:rPr lang="en-US" sz="1100" u="none" strike="noStrike">
                          <a:effectLst/>
                        </a:rPr>
                        <a:t>leica dapi 20x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0.65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603</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1086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1488</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0.82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0.83</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73213178"/>
                  </a:ext>
                </a:extLst>
              </a:tr>
            </a:tbl>
          </a:graphicData>
        </a:graphic>
      </p:graphicFrame>
      <p:sp>
        <p:nvSpPr>
          <p:cNvPr id="5" name="TextBox 4">
            <a:extLst>
              <a:ext uri="{FF2B5EF4-FFF2-40B4-BE49-F238E27FC236}">
                <a16:creationId xmlns:a16="http://schemas.microsoft.com/office/drawing/2014/main" id="{ADCB4C9A-D9EB-0686-DBE1-6DE88CC2BE6B}"/>
              </a:ext>
            </a:extLst>
          </p:cNvPr>
          <p:cNvSpPr txBox="1"/>
          <p:nvPr/>
        </p:nvSpPr>
        <p:spPr>
          <a:xfrm>
            <a:off x="437072" y="1138686"/>
            <a:ext cx="11317856" cy="646331"/>
          </a:xfrm>
          <a:prstGeom prst="rect">
            <a:avLst/>
          </a:prstGeom>
          <a:noFill/>
        </p:spPr>
        <p:txBody>
          <a:bodyPr wrap="square" rtlCol="0">
            <a:spAutoFit/>
          </a:bodyPr>
          <a:lstStyle/>
          <a:p>
            <a:pPr marL="285750" indent="-285750">
              <a:buFont typeface="Arial" panose="020B0604020202020204" pitchFamily="34" charset="0"/>
              <a:buChar char="•"/>
            </a:pPr>
            <a:r>
              <a:rPr lang="en-US" dirty="0"/>
              <a:t>Note 2929 is max radius for image from </a:t>
            </a:r>
            <a:r>
              <a:rPr lang="en-US" dirty="0" err="1"/>
              <a:t>autocyplex</a:t>
            </a:r>
            <a:r>
              <a:rPr lang="en-US" dirty="0"/>
              <a:t>, 1488 is max for the </a:t>
            </a:r>
            <a:r>
              <a:rPr lang="en-US" dirty="0" err="1"/>
              <a:t>leica</a:t>
            </a:r>
            <a:r>
              <a:rPr lang="en-US" dirty="0"/>
              <a:t> thunder</a:t>
            </a:r>
          </a:p>
          <a:p>
            <a:pPr marL="285750" indent="-285750">
              <a:buFont typeface="Arial" panose="020B0604020202020204" pitchFamily="34" charset="0"/>
              <a:buChar char="•"/>
            </a:pPr>
            <a:r>
              <a:rPr lang="en-US" dirty="0"/>
              <a:t>Hitting max radius at R75 means the corner to max signal ratio never drops below 0.25 in the entire image. </a:t>
            </a:r>
          </a:p>
        </p:txBody>
      </p:sp>
    </p:spTree>
    <p:extLst>
      <p:ext uri="{BB962C8B-B14F-4D97-AF65-F5344CB8AC3E}">
        <p14:creationId xmlns:p14="http://schemas.microsoft.com/office/powerpoint/2010/main" val="2793326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DDC5D-E7F9-5DB6-1E70-B5C10285C335}"/>
              </a:ext>
            </a:extLst>
          </p:cNvPr>
          <p:cNvSpPr>
            <a:spLocks noGrp="1"/>
          </p:cNvSpPr>
          <p:nvPr>
            <p:ph type="title"/>
          </p:nvPr>
        </p:nvSpPr>
        <p:spPr>
          <a:xfrm>
            <a:off x="268857" y="149466"/>
            <a:ext cx="10515600" cy="739056"/>
          </a:xfrm>
        </p:spPr>
        <p:txBody>
          <a:bodyPr/>
          <a:lstStyle/>
          <a:p>
            <a:r>
              <a:rPr lang="en-US" dirty="0"/>
              <a:t>Image side vignetting?</a:t>
            </a:r>
          </a:p>
        </p:txBody>
      </p:sp>
      <p:sp>
        <p:nvSpPr>
          <p:cNvPr id="3" name="Content Placeholder 2">
            <a:extLst>
              <a:ext uri="{FF2B5EF4-FFF2-40B4-BE49-F238E27FC236}">
                <a16:creationId xmlns:a16="http://schemas.microsoft.com/office/drawing/2014/main" id="{184C119A-7E0F-42C6-5905-4BD3A3B678B2}"/>
              </a:ext>
            </a:extLst>
          </p:cNvPr>
          <p:cNvSpPr>
            <a:spLocks noGrp="1"/>
          </p:cNvSpPr>
          <p:nvPr>
            <p:ph idx="1"/>
          </p:nvPr>
        </p:nvSpPr>
        <p:spPr>
          <a:xfrm>
            <a:off x="363747" y="1342545"/>
            <a:ext cx="4363528" cy="1603375"/>
          </a:xfrm>
        </p:spPr>
        <p:txBody>
          <a:bodyPr>
            <a:normAutofit/>
          </a:bodyPr>
          <a:lstStyle/>
          <a:p>
            <a:r>
              <a:rPr lang="en-US" sz="1800" dirty="0"/>
              <a:t>To test if the corners are darkened due to vignetting, I tilted the dichroic to move the mean center towards the corner. If its vignetted, I should not be able to illuminate it very well. If it isn’t, it will illuminate well. </a:t>
            </a:r>
          </a:p>
        </p:txBody>
      </p:sp>
      <p:pic>
        <p:nvPicPr>
          <p:cNvPr id="5" name="Picture 4">
            <a:extLst>
              <a:ext uri="{FF2B5EF4-FFF2-40B4-BE49-F238E27FC236}">
                <a16:creationId xmlns:a16="http://schemas.microsoft.com/office/drawing/2014/main" id="{2520FF6E-0E87-B218-09B7-E5774AAB0D7C}"/>
              </a:ext>
            </a:extLst>
          </p:cNvPr>
          <p:cNvPicPr>
            <a:picLocks noChangeAspect="1"/>
          </p:cNvPicPr>
          <p:nvPr/>
        </p:nvPicPr>
        <p:blipFill>
          <a:blip r:embed="rId2"/>
          <a:stretch>
            <a:fillRect/>
          </a:stretch>
        </p:blipFill>
        <p:spPr>
          <a:xfrm>
            <a:off x="4535790" y="2372265"/>
            <a:ext cx="6971864" cy="4097547"/>
          </a:xfrm>
          <a:prstGeom prst="rect">
            <a:avLst/>
          </a:prstGeom>
        </p:spPr>
      </p:pic>
      <p:cxnSp>
        <p:nvCxnSpPr>
          <p:cNvPr id="6" name="Straight Arrow Connector 5">
            <a:extLst>
              <a:ext uri="{FF2B5EF4-FFF2-40B4-BE49-F238E27FC236}">
                <a16:creationId xmlns:a16="http://schemas.microsoft.com/office/drawing/2014/main" id="{E1EB16E7-9EEE-CA44-F732-88905972923D}"/>
              </a:ext>
            </a:extLst>
          </p:cNvPr>
          <p:cNvCxnSpPr>
            <a:cxnSpLocks/>
          </p:cNvCxnSpPr>
          <p:nvPr/>
        </p:nvCxnSpPr>
        <p:spPr>
          <a:xfrm>
            <a:off x="9014604" y="1708030"/>
            <a:ext cx="1769853" cy="11176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068AB22-650E-0D02-D0F9-E73126937695}"/>
              </a:ext>
            </a:extLst>
          </p:cNvPr>
          <p:cNvSpPr txBox="1"/>
          <p:nvPr/>
        </p:nvSpPr>
        <p:spPr>
          <a:xfrm>
            <a:off x="7341079" y="1199072"/>
            <a:ext cx="3233834" cy="369332"/>
          </a:xfrm>
          <a:prstGeom prst="rect">
            <a:avLst/>
          </a:prstGeom>
          <a:noFill/>
        </p:spPr>
        <p:txBody>
          <a:bodyPr wrap="none" rtlCol="0">
            <a:spAutoFit/>
          </a:bodyPr>
          <a:lstStyle/>
          <a:p>
            <a:r>
              <a:rPr lang="en-US" dirty="0"/>
              <a:t>Successful illumination of corner</a:t>
            </a:r>
          </a:p>
        </p:txBody>
      </p:sp>
    </p:spTree>
    <p:extLst>
      <p:ext uri="{BB962C8B-B14F-4D97-AF65-F5344CB8AC3E}">
        <p14:creationId xmlns:p14="http://schemas.microsoft.com/office/powerpoint/2010/main" val="1630399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B72F5-8CAB-8C4A-ADE1-81739030F987}"/>
              </a:ext>
            </a:extLst>
          </p:cNvPr>
          <p:cNvSpPr>
            <a:spLocks noGrp="1"/>
          </p:cNvSpPr>
          <p:nvPr>
            <p:ph type="title"/>
          </p:nvPr>
        </p:nvSpPr>
        <p:spPr>
          <a:xfrm>
            <a:off x="0" y="-121628"/>
            <a:ext cx="10515600" cy="756309"/>
          </a:xfrm>
        </p:spPr>
        <p:txBody>
          <a:bodyPr/>
          <a:lstStyle/>
          <a:p>
            <a:r>
              <a:rPr lang="en-US" dirty="0"/>
              <a:t>How did illumination look by eye?</a:t>
            </a:r>
          </a:p>
        </p:txBody>
      </p:sp>
      <p:pic>
        <p:nvPicPr>
          <p:cNvPr id="5" name="Picture 4">
            <a:extLst>
              <a:ext uri="{FF2B5EF4-FFF2-40B4-BE49-F238E27FC236}">
                <a16:creationId xmlns:a16="http://schemas.microsoft.com/office/drawing/2014/main" id="{B8B7AC2C-A7FB-F168-ECED-41F68D56B951}"/>
              </a:ext>
            </a:extLst>
          </p:cNvPr>
          <p:cNvPicPr>
            <a:picLocks noChangeAspect="1"/>
          </p:cNvPicPr>
          <p:nvPr/>
        </p:nvPicPr>
        <p:blipFill>
          <a:blip r:embed="rId2"/>
          <a:stretch>
            <a:fillRect/>
          </a:stretch>
        </p:blipFill>
        <p:spPr>
          <a:xfrm>
            <a:off x="333854" y="1831071"/>
            <a:ext cx="4488312" cy="2769686"/>
          </a:xfrm>
          <a:prstGeom prst="rect">
            <a:avLst/>
          </a:prstGeom>
        </p:spPr>
      </p:pic>
      <p:pic>
        <p:nvPicPr>
          <p:cNvPr id="7" name="Picture 6">
            <a:extLst>
              <a:ext uri="{FF2B5EF4-FFF2-40B4-BE49-F238E27FC236}">
                <a16:creationId xmlns:a16="http://schemas.microsoft.com/office/drawing/2014/main" id="{45BE31EF-7AED-53BB-C9C8-11D5D545C236}"/>
              </a:ext>
            </a:extLst>
          </p:cNvPr>
          <p:cNvPicPr>
            <a:picLocks noChangeAspect="1"/>
          </p:cNvPicPr>
          <p:nvPr/>
        </p:nvPicPr>
        <p:blipFill>
          <a:blip r:embed="rId3"/>
          <a:stretch>
            <a:fillRect/>
          </a:stretch>
        </p:blipFill>
        <p:spPr>
          <a:xfrm>
            <a:off x="5996655" y="1658542"/>
            <a:ext cx="5357145" cy="4836191"/>
          </a:xfrm>
          <a:prstGeom prst="rect">
            <a:avLst/>
          </a:prstGeom>
        </p:spPr>
      </p:pic>
      <p:sp>
        <p:nvSpPr>
          <p:cNvPr id="8" name="TextBox 7">
            <a:extLst>
              <a:ext uri="{FF2B5EF4-FFF2-40B4-BE49-F238E27FC236}">
                <a16:creationId xmlns:a16="http://schemas.microsoft.com/office/drawing/2014/main" id="{CBF3D71F-8381-421B-4764-61C901CD34BC}"/>
              </a:ext>
            </a:extLst>
          </p:cNvPr>
          <p:cNvSpPr txBox="1"/>
          <p:nvPr/>
        </p:nvSpPr>
        <p:spPr>
          <a:xfrm>
            <a:off x="624846" y="1141488"/>
            <a:ext cx="3906328" cy="646331"/>
          </a:xfrm>
          <a:prstGeom prst="rect">
            <a:avLst/>
          </a:prstGeom>
          <a:noFill/>
        </p:spPr>
        <p:txBody>
          <a:bodyPr wrap="square" rtlCol="0">
            <a:spAutoFit/>
          </a:bodyPr>
          <a:lstStyle/>
          <a:p>
            <a:r>
              <a:rPr lang="en-US" dirty="0"/>
              <a:t>Illumination at approx. distance from tube to back focal plane of objective</a:t>
            </a:r>
          </a:p>
        </p:txBody>
      </p:sp>
      <p:sp>
        <p:nvSpPr>
          <p:cNvPr id="9" name="TextBox 8">
            <a:extLst>
              <a:ext uri="{FF2B5EF4-FFF2-40B4-BE49-F238E27FC236}">
                <a16:creationId xmlns:a16="http://schemas.microsoft.com/office/drawing/2014/main" id="{46C8B52B-A8F4-2868-EC1F-A6F1E3C75AE4}"/>
              </a:ext>
            </a:extLst>
          </p:cNvPr>
          <p:cNvSpPr txBox="1"/>
          <p:nvPr/>
        </p:nvSpPr>
        <p:spPr>
          <a:xfrm>
            <a:off x="5798247" y="1048210"/>
            <a:ext cx="5964069" cy="369332"/>
          </a:xfrm>
          <a:prstGeom prst="rect">
            <a:avLst/>
          </a:prstGeom>
          <a:noFill/>
        </p:spPr>
        <p:txBody>
          <a:bodyPr wrap="none" rtlCol="0">
            <a:spAutoFit/>
          </a:bodyPr>
          <a:lstStyle/>
          <a:p>
            <a:r>
              <a:rPr lang="en-US" dirty="0"/>
              <a:t>Illumination entering back of objective when in focus position</a:t>
            </a:r>
          </a:p>
        </p:txBody>
      </p:sp>
    </p:spTree>
    <p:extLst>
      <p:ext uri="{BB962C8B-B14F-4D97-AF65-F5344CB8AC3E}">
        <p14:creationId xmlns:p14="http://schemas.microsoft.com/office/powerpoint/2010/main" val="902581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B9ABD-E13F-5E36-9728-7E4904BFFB78}"/>
              </a:ext>
            </a:extLst>
          </p:cNvPr>
          <p:cNvSpPr>
            <a:spLocks noGrp="1"/>
          </p:cNvSpPr>
          <p:nvPr>
            <p:ph type="title"/>
          </p:nvPr>
        </p:nvSpPr>
        <p:spPr>
          <a:xfrm>
            <a:off x="0" y="-58552"/>
            <a:ext cx="10515600" cy="816694"/>
          </a:xfrm>
        </p:spPr>
        <p:txBody>
          <a:bodyPr/>
          <a:lstStyle/>
          <a:p>
            <a:r>
              <a:rPr lang="en-US" dirty="0"/>
              <a:t>Microscope Setup</a:t>
            </a:r>
          </a:p>
        </p:txBody>
      </p:sp>
      <p:pic>
        <p:nvPicPr>
          <p:cNvPr id="5" name="Picture 4">
            <a:extLst>
              <a:ext uri="{FF2B5EF4-FFF2-40B4-BE49-F238E27FC236}">
                <a16:creationId xmlns:a16="http://schemas.microsoft.com/office/drawing/2014/main" id="{9FE1B968-6041-4959-F406-3CCC4676DA60}"/>
              </a:ext>
            </a:extLst>
          </p:cNvPr>
          <p:cNvPicPr>
            <a:picLocks noChangeAspect="1"/>
          </p:cNvPicPr>
          <p:nvPr/>
        </p:nvPicPr>
        <p:blipFill>
          <a:blip r:embed="rId2"/>
          <a:stretch>
            <a:fillRect/>
          </a:stretch>
        </p:blipFill>
        <p:spPr>
          <a:xfrm>
            <a:off x="2656913" y="1888509"/>
            <a:ext cx="7116816" cy="4686507"/>
          </a:xfrm>
          <a:prstGeom prst="rect">
            <a:avLst/>
          </a:prstGeom>
        </p:spPr>
      </p:pic>
      <p:sp>
        <p:nvSpPr>
          <p:cNvPr id="6" name="TextBox 5">
            <a:extLst>
              <a:ext uri="{FF2B5EF4-FFF2-40B4-BE49-F238E27FC236}">
                <a16:creationId xmlns:a16="http://schemas.microsoft.com/office/drawing/2014/main" id="{19AB5082-99E9-7A57-B89D-5FF523A935BF}"/>
              </a:ext>
            </a:extLst>
          </p:cNvPr>
          <p:cNvSpPr txBox="1"/>
          <p:nvPr/>
        </p:nvSpPr>
        <p:spPr>
          <a:xfrm>
            <a:off x="3976777" y="1229728"/>
            <a:ext cx="1973361" cy="369332"/>
          </a:xfrm>
          <a:prstGeom prst="rect">
            <a:avLst/>
          </a:prstGeom>
          <a:noFill/>
        </p:spPr>
        <p:txBody>
          <a:bodyPr wrap="none" rtlCol="0">
            <a:spAutoFit/>
          </a:bodyPr>
          <a:lstStyle/>
          <a:p>
            <a:r>
              <a:rPr lang="en-US" dirty="0"/>
              <a:t>C60-camera spacer</a:t>
            </a:r>
          </a:p>
        </p:txBody>
      </p:sp>
      <p:cxnSp>
        <p:nvCxnSpPr>
          <p:cNvPr id="8" name="Straight Arrow Connector 7">
            <a:extLst>
              <a:ext uri="{FF2B5EF4-FFF2-40B4-BE49-F238E27FC236}">
                <a16:creationId xmlns:a16="http://schemas.microsoft.com/office/drawing/2014/main" id="{79DE4564-BA6F-DD18-0D88-26B91D9A159F}"/>
              </a:ext>
            </a:extLst>
          </p:cNvPr>
          <p:cNvCxnSpPr/>
          <p:nvPr/>
        </p:nvCxnSpPr>
        <p:spPr>
          <a:xfrm>
            <a:off x="4675517" y="1639019"/>
            <a:ext cx="974785" cy="13629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4A5B2B6-EF78-AA92-06B5-8564C0421E38}"/>
              </a:ext>
            </a:extLst>
          </p:cNvPr>
          <p:cNvCxnSpPr>
            <a:cxnSpLocks/>
          </p:cNvCxnSpPr>
          <p:nvPr/>
        </p:nvCxnSpPr>
        <p:spPr>
          <a:xfrm>
            <a:off x="7224623" y="1414394"/>
            <a:ext cx="111316" cy="17122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40FAC84-888E-310E-B852-562D73B72A92}"/>
              </a:ext>
            </a:extLst>
          </p:cNvPr>
          <p:cNvSpPr txBox="1"/>
          <p:nvPr/>
        </p:nvSpPr>
        <p:spPr>
          <a:xfrm>
            <a:off x="6096000" y="860396"/>
            <a:ext cx="2199128" cy="369332"/>
          </a:xfrm>
          <a:prstGeom prst="rect">
            <a:avLst/>
          </a:prstGeom>
          <a:noFill/>
        </p:spPr>
        <p:txBody>
          <a:bodyPr wrap="none" rtlCol="0">
            <a:spAutoFit/>
          </a:bodyPr>
          <a:lstStyle/>
          <a:p>
            <a:r>
              <a:rPr lang="en-US" dirty="0"/>
              <a:t>100 illumination tube</a:t>
            </a:r>
          </a:p>
        </p:txBody>
      </p:sp>
      <p:cxnSp>
        <p:nvCxnSpPr>
          <p:cNvPr id="12" name="Straight Arrow Connector 11">
            <a:extLst>
              <a:ext uri="{FF2B5EF4-FFF2-40B4-BE49-F238E27FC236}">
                <a16:creationId xmlns:a16="http://schemas.microsoft.com/office/drawing/2014/main" id="{D5131140-3950-26E2-A7E1-00B81763B28E}"/>
              </a:ext>
            </a:extLst>
          </p:cNvPr>
          <p:cNvCxnSpPr>
            <a:cxnSpLocks/>
          </p:cNvCxnSpPr>
          <p:nvPr/>
        </p:nvCxnSpPr>
        <p:spPr>
          <a:xfrm flipH="1">
            <a:off x="8721740" y="1414394"/>
            <a:ext cx="523860" cy="148766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495476F-E6B1-CC57-8854-81343061EFBA}"/>
              </a:ext>
            </a:extLst>
          </p:cNvPr>
          <p:cNvSpPr txBox="1"/>
          <p:nvPr/>
        </p:nvSpPr>
        <p:spPr>
          <a:xfrm>
            <a:off x="8610424" y="1097454"/>
            <a:ext cx="1283493" cy="369332"/>
          </a:xfrm>
          <a:prstGeom prst="rect">
            <a:avLst/>
          </a:prstGeom>
          <a:noFill/>
        </p:spPr>
        <p:txBody>
          <a:bodyPr wrap="none" rtlCol="0">
            <a:spAutoFit/>
          </a:bodyPr>
          <a:lstStyle/>
          <a:p>
            <a:r>
              <a:rPr lang="en-US" dirty="0"/>
              <a:t>LLG coupler</a:t>
            </a:r>
          </a:p>
        </p:txBody>
      </p:sp>
      <p:sp>
        <p:nvSpPr>
          <p:cNvPr id="15" name="TextBox 14">
            <a:extLst>
              <a:ext uri="{FF2B5EF4-FFF2-40B4-BE49-F238E27FC236}">
                <a16:creationId xmlns:a16="http://schemas.microsoft.com/office/drawing/2014/main" id="{59642483-81B2-B71E-443D-F7909E7196FD}"/>
              </a:ext>
            </a:extLst>
          </p:cNvPr>
          <p:cNvSpPr txBox="1"/>
          <p:nvPr/>
        </p:nvSpPr>
        <p:spPr>
          <a:xfrm>
            <a:off x="0" y="2440394"/>
            <a:ext cx="213935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Note, images taken with fully open field aperture</a:t>
            </a:r>
          </a:p>
        </p:txBody>
      </p:sp>
    </p:spTree>
    <p:extLst>
      <p:ext uri="{BB962C8B-B14F-4D97-AF65-F5344CB8AC3E}">
        <p14:creationId xmlns:p14="http://schemas.microsoft.com/office/powerpoint/2010/main" val="1823933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60129-541A-3BC5-4A58-BB33F62BDEE4}"/>
              </a:ext>
            </a:extLst>
          </p:cNvPr>
          <p:cNvSpPr>
            <a:spLocks noGrp="1"/>
          </p:cNvSpPr>
          <p:nvPr>
            <p:ph type="title"/>
          </p:nvPr>
        </p:nvSpPr>
        <p:spPr>
          <a:xfrm>
            <a:off x="346495" y="213234"/>
            <a:ext cx="10515600" cy="713177"/>
          </a:xfrm>
        </p:spPr>
        <p:txBody>
          <a:bodyPr/>
          <a:lstStyle/>
          <a:p>
            <a:r>
              <a:rPr lang="en-US" dirty="0"/>
              <a:t>Background</a:t>
            </a:r>
          </a:p>
        </p:txBody>
      </p:sp>
      <p:sp>
        <p:nvSpPr>
          <p:cNvPr id="3" name="Content Placeholder 2">
            <a:extLst>
              <a:ext uri="{FF2B5EF4-FFF2-40B4-BE49-F238E27FC236}">
                <a16:creationId xmlns:a16="http://schemas.microsoft.com/office/drawing/2014/main" id="{4F24E7D3-CAC1-822B-1FD3-E38A7F71C5C5}"/>
              </a:ext>
            </a:extLst>
          </p:cNvPr>
          <p:cNvSpPr>
            <a:spLocks noGrp="1"/>
          </p:cNvSpPr>
          <p:nvPr>
            <p:ph idx="1"/>
          </p:nvPr>
        </p:nvSpPr>
        <p:spPr>
          <a:xfrm>
            <a:off x="621831" y="1196645"/>
            <a:ext cx="4294517" cy="819509"/>
          </a:xfrm>
        </p:spPr>
        <p:txBody>
          <a:bodyPr>
            <a:normAutofit/>
          </a:bodyPr>
          <a:lstStyle/>
          <a:p>
            <a:r>
              <a:rPr lang="en-US" sz="1800" dirty="0"/>
              <a:t>Noticed significant uneven illumination in images, especially in corners. </a:t>
            </a:r>
          </a:p>
        </p:txBody>
      </p:sp>
      <p:pic>
        <p:nvPicPr>
          <p:cNvPr id="5" name="Picture 4">
            <a:extLst>
              <a:ext uri="{FF2B5EF4-FFF2-40B4-BE49-F238E27FC236}">
                <a16:creationId xmlns:a16="http://schemas.microsoft.com/office/drawing/2014/main" id="{11AA1C59-0575-0B78-FA11-0DE90858A3F0}"/>
              </a:ext>
            </a:extLst>
          </p:cNvPr>
          <p:cNvPicPr>
            <a:picLocks noChangeAspect="1"/>
          </p:cNvPicPr>
          <p:nvPr/>
        </p:nvPicPr>
        <p:blipFill>
          <a:blip r:embed="rId2"/>
          <a:stretch>
            <a:fillRect/>
          </a:stretch>
        </p:blipFill>
        <p:spPr>
          <a:xfrm>
            <a:off x="2769090" y="2364201"/>
            <a:ext cx="7099530" cy="4062478"/>
          </a:xfrm>
          <a:prstGeom prst="rect">
            <a:avLst/>
          </a:prstGeom>
        </p:spPr>
      </p:pic>
      <p:cxnSp>
        <p:nvCxnSpPr>
          <p:cNvPr id="7" name="Straight Arrow Connector 6">
            <a:extLst>
              <a:ext uri="{FF2B5EF4-FFF2-40B4-BE49-F238E27FC236}">
                <a16:creationId xmlns:a16="http://schemas.microsoft.com/office/drawing/2014/main" id="{1062175D-BC0D-0989-E8C3-CCA275CA43C5}"/>
              </a:ext>
            </a:extLst>
          </p:cNvPr>
          <p:cNvCxnSpPr/>
          <p:nvPr/>
        </p:nvCxnSpPr>
        <p:spPr>
          <a:xfrm>
            <a:off x="1871932" y="3226279"/>
            <a:ext cx="2838091" cy="221698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47AF411-E667-50C2-B64C-15E6E4020679}"/>
              </a:ext>
            </a:extLst>
          </p:cNvPr>
          <p:cNvCxnSpPr>
            <a:cxnSpLocks/>
          </p:cNvCxnSpPr>
          <p:nvPr/>
        </p:nvCxnSpPr>
        <p:spPr>
          <a:xfrm>
            <a:off x="9116291" y="1876245"/>
            <a:ext cx="160728" cy="168267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F023331-1515-A4DB-9C4B-E1A87CBE0155}"/>
              </a:ext>
            </a:extLst>
          </p:cNvPr>
          <p:cNvSpPr txBox="1"/>
          <p:nvPr/>
        </p:nvSpPr>
        <p:spPr>
          <a:xfrm>
            <a:off x="838200" y="2856947"/>
            <a:ext cx="1726242" cy="369332"/>
          </a:xfrm>
          <a:prstGeom prst="rect">
            <a:avLst/>
          </a:prstGeom>
          <a:noFill/>
        </p:spPr>
        <p:txBody>
          <a:bodyPr wrap="none" rtlCol="0">
            <a:spAutoFit/>
          </a:bodyPr>
          <a:lstStyle/>
          <a:p>
            <a:r>
              <a:rPr lang="en-US" dirty="0"/>
              <a:t>Good brightness</a:t>
            </a:r>
          </a:p>
        </p:txBody>
      </p:sp>
      <p:sp>
        <p:nvSpPr>
          <p:cNvPr id="11" name="TextBox 10">
            <a:extLst>
              <a:ext uri="{FF2B5EF4-FFF2-40B4-BE49-F238E27FC236}">
                <a16:creationId xmlns:a16="http://schemas.microsoft.com/office/drawing/2014/main" id="{C60FC750-D183-F1D2-DD24-42FB1D3B1653}"/>
              </a:ext>
            </a:extLst>
          </p:cNvPr>
          <p:cNvSpPr txBox="1"/>
          <p:nvPr/>
        </p:nvSpPr>
        <p:spPr>
          <a:xfrm>
            <a:off x="8677474" y="1506913"/>
            <a:ext cx="1038361" cy="369332"/>
          </a:xfrm>
          <a:prstGeom prst="rect">
            <a:avLst/>
          </a:prstGeom>
          <a:noFill/>
        </p:spPr>
        <p:txBody>
          <a:bodyPr wrap="none" rtlCol="0">
            <a:spAutoFit/>
          </a:bodyPr>
          <a:lstStyle/>
          <a:p>
            <a:r>
              <a:rPr lang="en-US" dirty="0"/>
              <a:t>Very Dim</a:t>
            </a:r>
          </a:p>
        </p:txBody>
      </p:sp>
      <p:cxnSp>
        <p:nvCxnSpPr>
          <p:cNvPr id="12" name="Straight Arrow Connector 11">
            <a:extLst>
              <a:ext uri="{FF2B5EF4-FFF2-40B4-BE49-F238E27FC236}">
                <a16:creationId xmlns:a16="http://schemas.microsoft.com/office/drawing/2014/main" id="{F7CE02BC-493F-5BF2-BB67-90EDE0A31DE1}"/>
              </a:ext>
            </a:extLst>
          </p:cNvPr>
          <p:cNvCxnSpPr>
            <a:cxnSpLocks/>
            <a:stCxn id="11" idx="1"/>
          </p:cNvCxnSpPr>
          <p:nvPr/>
        </p:nvCxnSpPr>
        <p:spPr>
          <a:xfrm flipH="1">
            <a:off x="3372928" y="1691579"/>
            <a:ext cx="5304546" cy="93085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90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E8AC-041B-A337-343B-FEB36F30F6DD}"/>
              </a:ext>
            </a:extLst>
          </p:cNvPr>
          <p:cNvSpPr>
            <a:spLocks noGrp="1"/>
          </p:cNvSpPr>
          <p:nvPr>
            <p:ph type="title"/>
          </p:nvPr>
        </p:nvSpPr>
        <p:spPr>
          <a:xfrm>
            <a:off x="303362" y="132213"/>
            <a:ext cx="10515600" cy="782188"/>
          </a:xfrm>
        </p:spPr>
        <p:txBody>
          <a:bodyPr/>
          <a:lstStyle/>
          <a:p>
            <a:r>
              <a:rPr lang="en-US" dirty="0"/>
              <a:t>Current Setup</a:t>
            </a:r>
          </a:p>
        </p:txBody>
      </p:sp>
      <p:sp>
        <p:nvSpPr>
          <p:cNvPr id="3" name="Content Placeholder 2">
            <a:extLst>
              <a:ext uri="{FF2B5EF4-FFF2-40B4-BE49-F238E27FC236}">
                <a16:creationId xmlns:a16="http://schemas.microsoft.com/office/drawing/2014/main" id="{43B981F4-5AE3-335E-AAEA-583C96AF8DB1}"/>
              </a:ext>
            </a:extLst>
          </p:cNvPr>
          <p:cNvSpPr>
            <a:spLocks noGrp="1"/>
          </p:cNvSpPr>
          <p:nvPr>
            <p:ph idx="1"/>
          </p:nvPr>
        </p:nvSpPr>
        <p:spPr>
          <a:xfrm>
            <a:off x="838200" y="1078302"/>
            <a:ext cx="10515600" cy="5098661"/>
          </a:xfrm>
        </p:spPr>
        <p:txBody>
          <a:bodyPr>
            <a:normAutofit/>
          </a:bodyPr>
          <a:lstStyle/>
          <a:p>
            <a:r>
              <a:rPr lang="en-US" sz="2400" dirty="0"/>
              <a:t>We are trying to drive the FOV up as high as possible. To do this we combined a very high Field Number objective in a Nikon series 175 16x water dipping objective with a small pixel (4.25um) high sensor size camera size in the photometrics IRIS 15 (2960x5056). We did an additional magnification via a 260mm tube instead of 200 which is a mag factor of 1.3. This was to eliminate projected vignetting. </a:t>
            </a:r>
          </a:p>
          <a:p>
            <a:r>
              <a:rPr lang="en-US" sz="2400" dirty="0"/>
              <a:t>We use an ASI LED tree system. </a:t>
            </a:r>
          </a:p>
          <a:p>
            <a:endParaRPr lang="en-US" sz="2400" dirty="0"/>
          </a:p>
          <a:p>
            <a:r>
              <a:rPr lang="en-US" sz="2400" dirty="0"/>
              <a:t>Jon Daniels from ASI did vignetting calculations and we can have 155mm of space below the optical pinch point right above the dichroic C60 cube. We currently use 135mm of space. </a:t>
            </a:r>
          </a:p>
        </p:txBody>
      </p:sp>
    </p:spTree>
    <p:extLst>
      <p:ext uri="{BB962C8B-B14F-4D97-AF65-F5344CB8AC3E}">
        <p14:creationId xmlns:p14="http://schemas.microsoft.com/office/powerpoint/2010/main" val="3949937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45E64-8E24-6B44-0985-2C686BDDFC52}"/>
              </a:ext>
            </a:extLst>
          </p:cNvPr>
          <p:cNvSpPr>
            <a:spLocks noGrp="1"/>
          </p:cNvSpPr>
          <p:nvPr>
            <p:ph type="title"/>
          </p:nvPr>
        </p:nvSpPr>
        <p:spPr>
          <a:xfrm>
            <a:off x="838200" y="235729"/>
            <a:ext cx="10515600" cy="557901"/>
          </a:xfrm>
        </p:spPr>
        <p:txBody>
          <a:bodyPr>
            <a:normAutofit fontScale="90000"/>
          </a:bodyPr>
          <a:lstStyle/>
          <a:p>
            <a:r>
              <a:rPr lang="en-US" dirty="0"/>
              <a:t>Potential solutions</a:t>
            </a:r>
          </a:p>
        </p:txBody>
      </p:sp>
      <p:sp>
        <p:nvSpPr>
          <p:cNvPr id="3" name="Content Placeholder 2">
            <a:extLst>
              <a:ext uri="{FF2B5EF4-FFF2-40B4-BE49-F238E27FC236}">
                <a16:creationId xmlns:a16="http://schemas.microsoft.com/office/drawing/2014/main" id="{5F35DF63-A03E-E021-12F8-46B3FD33D706}"/>
              </a:ext>
            </a:extLst>
          </p:cNvPr>
          <p:cNvSpPr>
            <a:spLocks noGrp="1"/>
          </p:cNvSpPr>
          <p:nvPr>
            <p:ph idx="1"/>
          </p:nvPr>
        </p:nvSpPr>
        <p:spPr>
          <a:xfrm>
            <a:off x="838200" y="1233577"/>
            <a:ext cx="10515600" cy="4943386"/>
          </a:xfrm>
        </p:spPr>
        <p:txBody>
          <a:bodyPr>
            <a:normAutofit/>
          </a:bodyPr>
          <a:lstStyle/>
          <a:p>
            <a:pPr marL="514350" indent="-514350">
              <a:buFont typeface="+mj-lt"/>
              <a:buAutoNum type="arabicPeriod"/>
            </a:pPr>
            <a:r>
              <a:rPr lang="en-US" sz="2000" dirty="0"/>
              <a:t>Increase overlap and crop off image portions that have poor illumination</a:t>
            </a:r>
          </a:p>
          <a:p>
            <a:pPr marL="514350" indent="-514350">
              <a:buFont typeface="+mj-lt"/>
              <a:buAutoNum type="arabicPeriod"/>
            </a:pPr>
            <a:r>
              <a:rPr lang="en-US" sz="2000" dirty="0"/>
              <a:t>Swap to 100mm tube over 160mm tube. This magnifies the illumination profile by a factor of 1.6x.</a:t>
            </a:r>
          </a:p>
          <a:p>
            <a:pPr marL="514350" indent="-514350">
              <a:buFont typeface="+mj-lt"/>
              <a:buAutoNum type="arabicPeriod"/>
            </a:pPr>
            <a:r>
              <a:rPr lang="en-US" sz="2000" dirty="0"/>
              <a:t>Swap to a 3mm liquid light guide and light engine illumination system.</a:t>
            </a:r>
          </a:p>
          <a:p>
            <a:pPr marL="514350" indent="-514350">
              <a:buFont typeface="+mj-lt"/>
              <a:buAutoNum type="arabicPeriod"/>
            </a:pPr>
            <a:endParaRPr lang="en-US" sz="2000" dirty="0"/>
          </a:p>
        </p:txBody>
      </p:sp>
    </p:spTree>
    <p:extLst>
      <p:ext uri="{BB962C8B-B14F-4D97-AF65-F5344CB8AC3E}">
        <p14:creationId xmlns:p14="http://schemas.microsoft.com/office/powerpoint/2010/main" val="395317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4C0DD-8F5E-1C51-2545-F8558DC09226}"/>
              </a:ext>
            </a:extLst>
          </p:cNvPr>
          <p:cNvSpPr>
            <a:spLocks noGrp="1"/>
          </p:cNvSpPr>
          <p:nvPr>
            <p:ph type="title"/>
          </p:nvPr>
        </p:nvSpPr>
        <p:spPr>
          <a:xfrm>
            <a:off x="838200" y="365125"/>
            <a:ext cx="10515600" cy="601033"/>
          </a:xfrm>
        </p:spPr>
        <p:txBody>
          <a:bodyPr>
            <a:normAutofit fontScale="90000"/>
          </a:bodyPr>
          <a:lstStyle/>
          <a:p>
            <a:r>
              <a:rPr lang="en-US" dirty="0"/>
              <a:t>What is good enough flat field illumination?</a:t>
            </a:r>
          </a:p>
        </p:txBody>
      </p:sp>
      <p:sp>
        <p:nvSpPr>
          <p:cNvPr id="3" name="Content Placeholder 2">
            <a:extLst>
              <a:ext uri="{FF2B5EF4-FFF2-40B4-BE49-F238E27FC236}">
                <a16:creationId xmlns:a16="http://schemas.microsoft.com/office/drawing/2014/main" id="{EF615AAE-5A07-625D-2BF1-0E88A70C74F1}"/>
              </a:ext>
            </a:extLst>
          </p:cNvPr>
          <p:cNvSpPr>
            <a:spLocks noGrp="1"/>
          </p:cNvSpPr>
          <p:nvPr>
            <p:ph idx="1"/>
          </p:nvPr>
        </p:nvSpPr>
        <p:spPr>
          <a:xfrm>
            <a:off x="0" y="1437709"/>
            <a:ext cx="3617343" cy="5106838"/>
          </a:xfrm>
        </p:spPr>
        <p:txBody>
          <a:bodyPr>
            <a:normAutofit/>
          </a:bodyPr>
          <a:lstStyle/>
          <a:p>
            <a:r>
              <a:rPr lang="en-US" sz="2000" dirty="0"/>
              <a:t>Its hard to find standards for this thing. Iain from </a:t>
            </a:r>
            <a:r>
              <a:rPr lang="en-US" sz="2000" dirty="0" err="1"/>
              <a:t>Lumencor</a:t>
            </a:r>
            <a:r>
              <a:rPr lang="en-US" sz="2000" dirty="0"/>
              <a:t> said 20% roll off is acceptable, but didn’t seem confident in it. </a:t>
            </a:r>
          </a:p>
          <a:p>
            <a:r>
              <a:rPr lang="en-US" sz="2000" dirty="0"/>
              <a:t>Doubtful industry standard exists</a:t>
            </a:r>
          </a:p>
          <a:p>
            <a:r>
              <a:rPr lang="en-US" sz="2000" dirty="0"/>
              <a:t>Given standards don’t seem to exist, what does the illumination profile look like on a professionally installed and engineered microscope that has recently been installed, look like?</a:t>
            </a:r>
          </a:p>
        </p:txBody>
      </p:sp>
      <p:pic>
        <p:nvPicPr>
          <p:cNvPr id="5" name="Picture 4">
            <a:extLst>
              <a:ext uri="{FF2B5EF4-FFF2-40B4-BE49-F238E27FC236}">
                <a16:creationId xmlns:a16="http://schemas.microsoft.com/office/drawing/2014/main" id="{61EF4921-425C-6041-0CD5-406D0E1B8736}"/>
              </a:ext>
            </a:extLst>
          </p:cNvPr>
          <p:cNvPicPr>
            <a:picLocks noChangeAspect="1"/>
          </p:cNvPicPr>
          <p:nvPr/>
        </p:nvPicPr>
        <p:blipFill>
          <a:blip r:embed="rId2"/>
          <a:stretch>
            <a:fillRect/>
          </a:stretch>
        </p:blipFill>
        <p:spPr>
          <a:xfrm>
            <a:off x="3694981" y="1437709"/>
            <a:ext cx="8497019" cy="4327637"/>
          </a:xfrm>
          <a:prstGeom prst="rect">
            <a:avLst/>
          </a:prstGeom>
        </p:spPr>
      </p:pic>
      <p:sp>
        <p:nvSpPr>
          <p:cNvPr id="6" name="TextBox 5">
            <a:extLst>
              <a:ext uri="{FF2B5EF4-FFF2-40B4-BE49-F238E27FC236}">
                <a16:creationId xmlns:a16="http://schemas.microsoft.com/office/drawing/2014/main" id="{658B443C-5636-7A1A-327F-4E1A428BB7EB}"/>
              </a:ext>
            </a:extLst>
          </p:cNvPr>
          <p:cNvSpPr txBox="1"/>
          <p:nvPr/>
        </p:nvSpPr>
        <p:spPr>
          <a:xfrm>
            <a:off x="3355675" y="5867565"/>
            <a:ext cx="8600536" cy="646331"/>
          </a:xfrm>
          <a:prstGeom prst="rect">
            <a:avLst/>
          </a:prstGeom>
          <a:noFill/>
        </p:spPr>
        <p:txBody>
          <a:bodyPr wrap="square" rtlCol="0">
            <a:spAutoFit/>
          </a:bodyPr>
          <a:lstStyle/>
          <a:p>
            <a:pPr marL="285750" indent="-285750">
              <a:buFont typeface="Arial" panose="020B0604020202020204" pitchFamily="34" charset="0"/>
              <a:buChar char="•"/>
            </a:pPr>
            <a:r>
              <a:rPr lang="en-US" dirty="0"/>
              <a:t>DAPI slide on Leica Thunder widefield system with </a:t>
            </a:r>
            <a:r>
              <a:rPr lang="en-US" dirty="0" err="1"/>
              <a:t>lumencor</a:t>
            </a:r>
            <a:r>
              <a:rPr lang="en-US" dirty="0"/>
              <a:t> light engine and 3mm LLG</a:t>
            </a:r>
          </a:p>
          <a:p>
            <a:pPr marL="285750" indent="-285750">
              <a:buFont typeface="Arial" panose="020B0604020202020204" pitchFamily="34" charset="0"/>
              <a:buChar char="•"/>
            </a:pPr>
            <a:r>
              <a:rPr lang="en-US" dirty="0"/>
              <a:t>Camera is 2048x2048 (6.5um pixels) and objective was 10x</a:t>
            </a:r>
          </a:p>
        </p:txBody>
      </p:sp>
    </p:spTree>
    <p:extLst>
      <p:ext uri="{BB962C8B-B14F-4D97-AF65-F5344CB8AC3E}">
        <p14:creationId xmlns:p14="http://schemas.microsoft.com/office/powerpoint/2010/main" val="2025951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9970-0CD3-C4DE-7908-EE64B2D4388C}"/>
              </a:ext>
            </a:extLst>
          </p:cNvPr>
          <p:cNvSpPr>
            <a:spLocks noGrp="1"/>
          </p:cNvSpPr>
          <p:nvPr>
            <p:ph type="title"/>
          </p:nvPr>
        </p:nvSpPr>
        <p:spPr>
          <a:xfrm>
            <a:off x="838200" y="365125"/>
            <a:ext cx="10515600" cy="506143"/>
          </a:xfrm>
        </p:spPr>
        <p:txBody>
          <a:bodyPr>
            <a:normAutofit fontScale="90000"/>
          </a:bodyPr>
          <a:lstStyle/>
          <a:p>
            <a:r>
              <a:rPr lang="en-US" dirty="0"/>
              <a:t>Testing Methods	</a:t>
            </a:r>
          </a:p>
        </p:txBody>
      </p:sp>
      <p:sp>
        <p:nvSpPr>
          <p:cNvPr id="3" name="Content Placeholder 2">
            <a:extLst>
              <a:ext uri="{FF2B5EF4-FFF2-40B4-BE49-F238E27FC236}">
                <a16:creationId xmlns:a16="http://schemas.microsoft.com/office/drawing/2014/main" id="{F1F2EA55-E691-9942-E183-99639C574E1A}"/>
              </a:ext>
            </a:extLst>
          </p:cNvPr>
          <p:cNvSpPr>
            <a:spLocks noGrp="1"/>
          </p:cNvSpPr>
          <p:nvPr>
            <p:ph idx="1"/>
          </p:nvPr>
        </p:nvSpPr>
        <p:spPr>
          <a:xfrm>
            <a:off x="838200" y="1173192"/>
            <a:ext cx="10515600" cy="5003771"/>
          </a:xfrm>
        </p:spPr>
        <p:txBody>
          <a:bodyPr>
            <a:normAutofit/>
          </a:bodyPr>
          <a:lstStyle/>
          <a:p>
            <a:pPr marL="0" indent="0">
              <a:buNone/>
            </a:pPr>
            <a:r>
              <a:rPr lang="en-US" sz="2000" u="sng" dirty="0" err="1"/>
              <a:t>AutoCyPlex</a:t>
            </a:r>
            <a:endParaRPr lang="en-US" sz="2000" u="sng" dirty="0"/>
          </a:p>
          <a:p>
            <a:pPr marL="514350" indent="-514350">
              <a:buFont typeface="+mj-lt"/>
              <a:buAutoNum type="arabicPeriod"/>
            </a:pPr>
            <a:r>
              <a:rPr lang="en-US" sz="2000" dirty="0"/>
              <a:t>On the </a:t>
            </a:r>
            <a:r>
              <a:rPr lang="en-US" sz="2000" dirty="0" err="1"/>
              <a:t>autocyplex</a:t>
            </a:r>
            <a:r>
              <a:rPr lang="en-US" sz="2000" dirty="0"/>
              <a:t>, I focused on a piece of tissue in the DAPI channel on the slide. </a:t>
            </a:r>
          </a:p>
          <a:p>
            <a:pPr marL="514350" indent="-514350">
              <a:buFont typeface="+mj-lt"/>
              <a:buAutoNum type="arabicPeriod"/>
            </a:pPr>
            <a:r>
              <a:rPr lang="en-US" sz="2000" dirty="0"/>
              <a:t>Lifted the objective up</a:t>
            </a:r>
          </a:p>
          <a:p>
            <a:pPr marL="514350" indent="-514350">
              <a:buFont typeface="+mj-lt"/>
              <a:buAutoNum type="arabicPeriod"/>
            </a:pPr>
            <a:r>
              <a:rPr lang="en-US" sz="2000" dirty="0"/>
              <a:t>Swap slide with chroma test slide which are plastic slides uniformly doped with certain fluorophores. </a:t>
            </a:r>
          </a:p>
          <a:p>
            <a:pPr marL="514350" indent="-514350">
              <a:buFont typeface="+mj-lt"/>
              <a:buAutoNum type="arabicPeriod"/>
            </a:pPr>
            <a:r>
              <a:rPr lang="en-US" sz="2000" dirty="0"/>
              <a:t>All illumination sources and tubes were swapped and </a:t>
            </a:r>
            <a:r>
              <a:rPr lang="en-US" sz="2000" dirty="0" err="1"/>
              <a:t>bothing</a:t>
            </a:r>
            <a:r>
              <a:rPr lang="en-US" sz="2000" dirty="0"/>
              <a:t> tinkered with from dichroic to focus position. </a:t>
            </a:r>
          </a:p>
          <a:p>
            <a:pPr marL="0" indent="0">
              <a:buNone/>
            </a:pPr>
            <a:endParaRPr lang="en-US" sz="2000" dirty="0"/>
          </a:p>
          <a:p>
            <a:pPr marL="0" indent="0">
              <a:buNone/>
            </a:pPr>
            <a:r>
              <a:rPr lang="en-US" sz="2000" u="sng" dirty="0"/>
              <a:t>Leica</a:t>
            </a:r>
          </a:p>
          <a:p>
            <a:pPr marL="457200" indent="-457200">
              <a:buAutoNum type="arabicPeriod"/>
            </a:pPr>
            <a:r>
              <a:rPr lang="en-US" sz="2000" dirty="0"/>
              <a:t>Didn’t change pattern significantly with focus shifting and nothing to really focus on so I merely chose a position</a:t>
            </a:r>
          </a:p>
          <a:p>
            <a:pPr marL="457200" indent="-457200">
              <a:buAutoNum type="arabicPeriod"/>
            </a:pPr>
            <a:r>
              <a:rPr lang="en-US" sz="2000" dirty="0"/>
              <a:t>Took DAPI and A488 slide images with various objectives to gauge how the pattern changed. No focus change done. </a:t>
            </a:r>
          </a:p>
        </p:txBody>
      </p:sp>
    </p:spTree>
    <p:extLst>
      <p:ext uri="{BB962C8B-B14F-4D97-AF65-F5344CB8AC3E}">
        <p14:creationId xmlns:p14="http://schemas.microsoft.com/office/powerpoint/2010/main" val="8178205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17399-CA52-F69C-1868-272C8BDAEFF8}"/>
              </a:ext>
            </a:extLst>
          </p:cNvPr>
          <p:cNvSpPr>
            <a:spLocks noGrp="1"/>
          </p:cNvSpPr>
          <p:nvPr>
            <p:ph type="title"/>
          </p:nvPr>
        </p:nvSpPr>
        <p:spPr>
          <a:xfrm>
            <a:off x="838200" y="365126"/>
            <a:ext cx="10515600" cy="695924"/>
          </a:xfrm>
        </p:spPr>
        <p:txBody>
          <a:bodyPr/>
          <a:lstStyle/>
          <a:p>
            <a:r>
              <a:rPr lang="en-US" dirty="0"/>
              <a:t>Analysis Metrics</a:t>
            </a:r>
          </a:p>
        </p:txBody>
      </p:sp>
      <p:sp>
        <p:nvSpPr>
          <p:cNvPr id="3" name="Content Placeholder 2">
            <a:extLst>
              <a:ext uri="{FF2B5EF4-FFF2-40B4-BE49-F238E27FC236}">
                <a16:creationId xmlns:a16="http://schemas.microsoft.com/office/drawing/2014/main" id="{DC8CDE3D-D23F-7947-089E-A3883FC2B27F}"/>
              </a:ext>
            </a:extLst>
          </p:cNvPr>
          <p:cNvSpPr>
            <a:spLocks noGrp="1"/>
          </p:cNvSpPr>
          <p:nvPr>
            <p:ph idx="1"/>
          </p:nvPr>
        </p:nvSpPr>
        <p:spPr>
          <a:xfrm>
            <a:off x="838200" y="1397479"/>
            <a:ext cx="10515600" cy="4779484"/>
          </a:xfrm>
        </p:spPr>
        <p:txBody>
          <a:bodyPr>
            <a:normAutofit/>
          </a:bodyPr>
          <a:lstStyle/>
          <a:p>
            <a:r>
              <a:rPr lang="en-US" sz="1800" dirty="0"/>
              <a:t>Hard to quantify all of what being flat field encapsulates into one metric, especially for rectangular chips like I have. Here are some decided on for this analysis. </a:t>
            </a:r>
          </a:p>
          <a:p>
            <a:endParaRPr lang="en-US" sz="1800" dirty="0"/>
          </a:p>
          <a:p>
            <a:pPr marL="342900" indent="-342900">
              <a:buFont typeface="+mj-lt"/>
              <a:buAutoNum type="arabicPeriod"/>
            </a:pPr>
            <a:r>
              <a:rPr lang="en-US" sz="1800" dirty="0"/>
              <a:t>Make super pixels in image (24x32, same as what I break images into for autofocus)</a:t>
            </a:r>
          </a:p>
          <a:p>
            <a:pPr marL="342900" indent="-342900">
              <a:buFont typeface="+mj-lt"/>
              <a:buAutoNum type="arabicPeriod"/>
            </a:pPr>
            <a:r>
              <a:rPr lang="en-US" sz="1800" dirty="0" err="1"/>
              <a:t>Rolloff</a:t>
            </a:r>
            <a:r>
              <a:rPr lang="en-US" sz="1800" dirty="0"/>
              <a:t> = </a:t>
            </a:r>
            <a:r>
              <a:rPr lang="en-US" sz="1800" dirty="0" err="1"/>
              <a:t>max_super_pixel</a:t>
            </a:r>
            <a:r>
              <a:rPr lang="en-US" sz="1800" dirty="0"/>
              <a:t> – </a:t>
            </a:r>
            <a:r>
              <a:rPr lang="en-US" sz="1800" dirty="0" err="1"/>
              <a:t>lowest_corner_super_pixel</a:t>
            </a:r>
            <a:endParaRPr lang="en-US" sz="1800" dirty="0"/>
          </a:p>
          <a:p>
            <a:pPr marL="342900" indent="-342900">
              <a:buFont typeface="+mj-lt"/>
              <a:buAutoNum type="arabicPeriod"/>
            </a:pPr>
            <a:r>
              <a:rPr lang="en-US" sz="1800" dirty="0"/>
              <a:t>R10, R25, R50, R75 = radius from center where int = 10,25,50,75% of max respectively</a:t>
            </a:r>
          </a:p>
          <a:p>
            <a:pPr marL="342900" indent="-342900">
              <a:buFont typeface="+mj-lt"/>
              <a:buAutoNum type="arabicPeriod"/>
            </a:pPr>
            <a:r>
              <a:rPr lang="en-US" sz="1800" dirty="0"/>
              <a:t>Max image radius (for comparison with R10, …)</a:t>
            </a:r>
          </a:p>
          <a:p>
            <a:pPr marL="342900" indent="-342900">
              <a:buFont typeface="+mj-lt"/>
              <a:buAutoNum type="arabicPeriod"/>
            </a:pPr>
            <a:r>
              <a:rPr lang="en-US" sz="1800" dirty="0"/>
              <a:t>Center line X,Y </a:t>
            </a:r>
            <a:r>
              <a:rPr lang="en-US" sz="1800" dirty="0" err="1"/>
              <a:t>rolloff</a:t>
            </a:r>
            <a:r>
              <a:rPr lang="en-US" sz="1800" dirty="0"/>
              <a:t> = using orthogonal cross lines find </a:t>
            </a:r>
            <a:r>
              <a:rPr lang="en-US" sz="1800" dirty="0" err="1"/>
              <a:t>max_inline</a:t>
            </a:r>
            <a:r>
              <a:rPr lang="en-US" sz="1800" dirty="0"/>
              <a:t> minus </a:t>
            </a:r>
            <a:r>
              <a:rPr lang="en-US" sz="1800" dirty="0" err="1"/>
              <a:t>min_inline</a:t>
            </a:r>
            <a:r>
              <a:rPr lang="en-US" sz="1800" dirty="0"/>
              <a:t> in Y and X</a:t>
            </a:r>
          </a:p>
          <a:p>
            <a:pPr marL="342900" indent="-342900">
              <a:buFont typeface="+mj-lt"/>
              <a:buAutoNum type="arabicPeriod"/>
            </a:pPr>
            <a:endParaRPr lang="en-US" sz="1800" dirty="0"/>
          </a:p>
          <a:p>
            <a:pPr marL="342900" indent="-342900">
              <a:buFont typeface="+mj-lt"/>
              <a:buAutoNum type="arabicPeriod"/>
            </a:pPr>
            <a:endParaRPr lang="en-US" sz="1800" dirty="0"/>
          </a:p>
        </p:txBody>
      </p:sp>
    </p:spTree>
    <p:extLst>
      <p:ext uri="{BB962C8B-B14F-4D97-AF65-F5344CB8AC3E}">
        <p14:creationId xmlns:p14="http://schemas.microsoft.com/office/powerpoint/2010/main" val="145780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01D6C6-B0A8-F103-B4B4-D6B72B8D3B49}"/>
              </a:ext>
            </a:extLst>
          </p:cNvPr>
          <p:cNvPicPr>
            <a:picLocks noChangeAspect="1"/>
          </p:cNvPicPr>
          <p:nvPr/>
        </p:nvPicPr>
        <p:blipFill>
          <a:blip r:embed="rId2"/>
          <a:stretch>
            <a:fillRect/>
          </a:stretch>
        </p:blipFill>
        <p:spPr>
          <a:xfrm>
            <a:off x="272652" y="0"/>
            <a:ext cx="5080958" cy="2992564"/>
          </a:xfrm>
          <a:prstGeom prst="rect">
            <a:avLst/>
          </a:prstGeom>
        </p:spPr>
      </p:pic>
      <p:pic>
        <p:nvPicPr>
          <p:cNvPr id="9" name="Picture 8">
            <a:extLst>
              <a:ext uri="{FF2B5EF4-FFF2-40B4-BE49-F238E27FC236}">
                <a16:creationId xmlns:a16="http://schemas.microsoft.com/office/drawing/2014/main" id="{89B43D11-A53A-8391-C328-7BD1978B496B}"/>
              </a:ext>
            </a:extLst>
          </p:cNvPr>
          <p:cNvPicPr>
            <a:picLocks noChangeAspect="1"/>
          </p:cNvPicPr>
          <p:nvPr/>
        </p:nvPicPr>
        <p:blipFill>
          <a:blip r:embed="rId3"/>
          <a:stretch>
            <a:fillRect/>
          </a:stretch>
        </p:blipFill>
        <p:spPr>
          <a:xfrm>
            <a:off x="6254151" y="0"/>
            <a:ext cx="5255528" cy="3106104"/>
          </a:xfrm>
          <a:prstGeom prst="rect">
            <a:avLst/>
          </a:prstGeom>
        </p:spPr>
      </p:pic>
      <p:pic>
        <p:nvPicPr>
          <p:cNvPr id="11" name="Picture 10">
            <a:extLst>
              <a:ext uri="{FF2B5EF4-FFF2-40B4-BE49-F238E27FC236}">
                <a16:creationId xmlns:a16="http://schemas.microsoft.com/office/drawing/2014/main" id="{5BCD3B76-660E-5079-B38A-190238FD20DC}"/>
              </a:ext>
            </a:extLst>
          </p:cNvPr>
          <p:cNvPicPr>
            <a:picLocks noChangeAspect="1"/>
          </p:cNvPicPr>
          <p:nvPr/>
        </p:nvPicPr>
        <p:blipFill>
          <a:blip r:embed="rId4"/>
          <a:stretch>
            <a:fillRect/>
          </a:stretch>
        </p:blipFill>
        <p:spPr>
          <a:xfrm>
            <a:off x="272652" y="3786996"/>
            <a:ext cx="5215376" cy="3071004"/>
          </a:xfrm>
          <a:prstGeom prst="rect">
            <a:avLst/>
          </a:prstGeom>
        </p:spPr>
      </p:pic>
      <p:pic>
        <p:nvPicPr>
          <p:cNvPr id="13" name="Picture 12">
            <a:extLst>
              <a:ext uri="{FF2B5EF4-FFF2-40B4-BE49-F238E27FC236}">
                <a16:creationId xmlns:a16="http://schemas.microsoft.com/office/drawing/2014/main" id="{96552BF9-70D9-042E-D8E4-732BD6591776}"/>
              </a:ext>
            </a:extLst>
          </p:cNvPr>
          <p:cNvPicPr>
            <a:picLocks noChangeAspect="1"/>
          </p:cNvPicPr>
          <p:nvPr/>
        </p:nvPicPr>
        <p:blipFill>
          <a:blip r:embed="rId5"/>
          <a:stretch>
            <a:fillRect/>
          </a:stretch>
        </p:blipFill>
        <p:spPr>
          <a:xfrm>
            <a:off x="6254151" y="3786996"/>
            <a:ext cx="5255528" cy="3092216"/>
          </a:xfrm>
          <a:prstGeom prst="rect">
            <a:avLst/>
          </a:prstGeom>
        </p:spPr>
      </p:pic>
      <p:sp>
        <p:nvSpPr>
          <p:cNvPr id="14" name="TextBox 13">
            <a:extLst>
              <a:ext uri="{FF2B5EF4-FFF2-40B4-BE49-F238E27FC236}">
                <a16:creationId xmlns:a16="http://schemas.microsoft.com/office/drawing/2014/main" id="{60CFEA3C-95ED-A2BB-F928-CB84F6B51160}"/>
              </a:ext>
            </a:extLst>
          </p:cNvPr>
          <p:cNvSpPr txBox="1"/>
          <p:nvPr/>
        </p:nvSpPr>
        <p:spPr>
          <a:xfrm rot="16200000">
            <a:off x="-715087" y="1368385"/>
            <a:ext cx="1606145" cy="369332"/>
          </a:xfrm>
          <a:prstGeom prst="rect">
            <a:avLst/>
          </a:prstGeom>
          <a:noFill/>
        </p:spPr>
        <p:txBody>
          <a:bodyPr wrap="none" rtlCol="0">
            <a:spAutoFit/>
          </a:bodyPr>
          <a:lstStyle/>
          <a:p>
            <a:r>
              <a:rPr lang="en-US" dirty="0"/>
              <a:t>ASI LED System</a:t>
            </a:r>
          </a:p>
        </p:txBody>
      </p:sp>
      <p:sp>
        <p:nvSpPr>
          <p:cNvPr id="15" name="TextBox 14">
            <a:extLst>
              <a:ext uri="{FF2B5EF4-FFF2-40B4-BE49-F238E27FC236}">
                <a16:creationId xmlns:a16="http://schemas.microsoft.com/office/drawing/2014/main" id="{7BA81A25-26C1-9232-703C-AFA2FCD2FDC3}"/>
              </a:ext>
            </a:extLst>
          </p:cNvPr>
          <p:cNvSpPr txBox="1"/>
          <p:nvPr/>
        </p:nvSpPr>
        <p:spPr>
          <a:xfrm rot="16200000">
            <a:off x="-965879" y="5120284"/>
            <a:ext cx="2232086" cy="369332"/>
          </a:xfrm>
          <a:prstGeom prst="rect">
            <a:avLst/>
          </a:prstGeom>
          <a:noFill/>
        </p:spPr>
        <p:txBody>
          <a:bodyPr wrap="none" rtlCol="0">
            <a:spAutoFit/>
          </a:bodyPr>
          <a:lstStyle/>
          <a:p>
            <a:r>
              <a:rPr lang="en-US" dirty="0" err="1"/>
              <a:t>Lumencor</a:t>
            </a:r>
            <a:r>
              <a:rPr lang="en-US" dirty="0"/>
              <a:t> LLG System</a:t>
            </a:r>
          </a:p>
        </p:txBody>
      </p:sp>
      <p:sp>
        <p:nvSpPr>
          <p:cNvPr id="16" name="TextBox 15">
            <a:extLst>
              <a:ext uri="{FF2B5EF4-FFF2-40B4-BE49-F238E27FC236}">
                <a16:creationId xmlns:a16="http://schemas.microsoft.com/office/drawing/2014/main" id="{C7676CE3-A795-EC14-D276-098E9D702565}"/>
              </a:ext>
            </a:extLst>
          </p:cNvPr>
          <p:cNvSpPr txBox="1"/>
          <p:nvPr/>
        </p:nvSpPr>
        <p:spPr>
          <a:xfrm>
            <a:off x="1345721" y="3205114"/>
            <a:ext cx="1414298" cy="369332"/>
          </a:xfrm>
          <a:prstGeom prst="rect">
            <a:avLst/>
          </a:prstGeom>
          <a:noFill/>
        </p:spPr>
        <p:txBody>
          <a:bodyPr wrap="none" rtlCol="0">
            <a:spAutoFit/>
          </a:bodyPr>
          <a:lstStyle/>
          <a:p>
            <a:r>
              <a:rPr lang="en-US" dirty="0"/>
              <a:t>160mm Tube</a:t>
            </a:r>
          </a:p>
        </p:txBody>
      </p:sp>
      <p:sp>
        <p:nvSpPr>
          <p:cNvPr id="17" name="TextBox 16">
            <a:extLst>
              <a:ext uri="{FF2B5EF4-FFF2-40B4-BE49-F238E27FC236}">
                <a16:creationId xmlns:a16="http://schemas.microsoft.com/office/drawing/2014/main" id="{2E9140E5-34FB-97C0-8FAD-813AA7832918}"/>
              </a:ext>
            </a:extLst>
          </p:cNvPr>
          <p:cNvSpPr txBox="1"/>
          <p:nvPr/>
        </p:nvSpPr>
        <p:spPr>
          <a:xfrm>
            <a:off x="8416505" y="3261884"/>
            <a:ext cx="1414298" cy="369332"/>
          </a:xfrm>
          <a:prstGeom prst="rect">
            <a:avLst/>
          </a:prstGeom>
          <a:noFill/>
        </p:spPr>
        <p:txBody>
          <a:bodyPr wrap="none" rtlCol="0">
            <a:spAutoFit/>
          </a:bodyPr>
          <a:lstStyle/>
          <a:p>
            <a:r>
              <a:rPr lang="en-US" dirty="0"/>
              <a:t>100mm Tube</a:t>
            </a:r>
          </a:p>
        </p:txBody>
      </p:sp>
    </p:spTree>
    <p:extLst>
      <p:ext uri="{BB962C8B-B14F-4D97-AF65-F5344CB8AC3E}">
        <p14:creationId xmlns:p14="http://schemas.microsoft.com/office/powerpoint/2010/main" val="1003067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7ABB6-BE2C-2402-D156-08233E5F95AA}"/>
              </a:ext>
            </a:extLst>
          </p:cNvPr>
          <p:cNvSpPr>
            <a:spLocks noGrp="1"/>
          </p:cNvSpPr>
          <p:nvPr>
            <p:ph type="title"/>
          </p:nvPr>
        </p:nvSpPr>
        <p:spPr>
          <a:xfrm>
            <a:off x="838200" y="158091"/>
            <a:ext cx="10515600" cy="721803"/>
          </a:xfrm>
        </p:spPr>
        <p:txBody>
          <a:bodyPr/>
          <a:lstStyle/>
          <a:p>
            <a:r>
              <a:rPr lang="en-US" dirty="0"/>
              <a:t>Backing out the LLG</a:t>
            </a:r>
          </a:p>
        </p:txBody>
      </p:sp>
      <p:pic>
        <p:nvPicPr>
          <p:cNvPr id="4" name="Picture 3">
            <a:extLst>
              <a:ext uri="{FF2B5EF4-FFF2-40B4-BE49-F238E27FC236}">
                <a16:creationId xmlns:a16="http://schemas.microsoft.com/office/drawing/2014/main" id="{B3C44BC4-25A0-E3FC-8E22-770946A6DC18}"/>
              </a:ext>
            </a:extLst>
          </p:cNvPr>
          <p:cNvPicPr>
            <a:picLocks noChangeAspect="1"/>
          </p:cNvPicPr>
          <p:nvPr/>
        </p:nvPicPr>
        <p:blipFill>
          <a:blip r:embed="rId2"/>
          <a:stretch>
            <a:fillRect/>
          </a:stretch>
        </p:blipFill>
        <p:spPr>
          <a:xfrm>
            <a:off x="277531" y="1784682"/>
            <a:ext cx="5589361" cy="3288635"/>
          </a:xfrm>
          <a:prstGeom prst="rect">
            <a:avLst/>
          </a:prstGeom>
        </p:spPr>
      </p:pic>
      <p:pic>
        <p:nvPicPr>
          <p:cNvPr id="6" name="Picture 5">
            <a:extLst>
              <a:ext uri="{FF2B5EF4-FFF2-40B4-BE49-F238E27FC236}">
                <a16:creationId xmlns:a16="http://schemas.microsoft.com/office/drawing/2014/main" id="{29B1F162-32E3-EF4C-D892-D978F78A1AA3}"/>
              </a:ext>
            </a:extLst>
          </p:cNvPr>
          <p:cNvPicPr>
            <a:picLocks noChangeAspect="1"/>
          </p:cNvPicPr>
          <p:nvPr/>
        </p:nvPicPr>
        <p:blipFill>
          <a:blip r:embed="rId3"/>
          <a:stretch>
            <a:fillRect/>
          </a:stretch>
        </p:blipFill>
        <p:spPr>
          <a:xfrm>
            <a:off x="6345332" y="1784682"/>
            <a:ext cx="5579249" cy="3288635"/>
          </a:xfrm>
          <a:prstGeom prst="rect">
            <a:avLst/>
          </a:prstGeom>
        </p:spPr>
      </p:pic>
      <p:sp>
        <p:nvSpPr>
          <p:cNvPr id="7" name="TextBox 6">
            <a:extLst>
              <a:ext uri="{FF2B5EF4-FFF2-40B4-BE49-F238E27FC236}">
                <a16:creationId xmlns:a16="http://schemas.microsoft.com/office/drawing/2014/main" id="{7EA46704-DE9C-7B88-F55E-9757CED25931}"/>
              </a:ext>
            </a:extLst>
          </p:cNvPr>
          <p:cNvSpPr txBox="1"/>
          <p:nvPr/>
        </p:nvSpPr>
        <p:spPr>
          <a:xfrm>
            <a:off x="2260121" y="5244861"/>
            <a:ext cx="1800686" cy="369332"/>
          </a:xfrm>
          <a:prstGeom prst="rect">
            <a:avLst/>
          </a:prstGeom>
          <a:noFill/>
        </p:spPr>
        <p:txBody>
          <a:bodyPr wrap="none" rtlCol="0">
            <a:spAutoFit/>
          </a:bodyPr>
          <a:lstStyle/>
          <a:p>
            <a:r>
              <a:rPr lang="en-US" dirty="0"/>
              <a:t>LLG fully inserted</a:t>
            </a:r>
          </a:p>
        </p:txBody>
      </p:sp>
      <p:sp>
        <p:nvSpPr>
          <p:cNvPr id="8" name="TextBox 7">
            <a:extLst>
              <a:ext uri="{FF2B5EF4-FFF2-40B4-BE49-F238E27FC236}">
                <a16:creationId xmlns:a16="http://schemas.microsoft.com/office/drawing/2014/main" id="{93C982B5-D605-679B-3B06-89DB71748187}"/>
              </a:ext>
            </a:extLst>
          </p:cNvPr>
          <p:cNvSpPr txBox="1"/>
          <p:nvPr/>
        </p:nvSpPr>
        <p:spPr>
          <a:xfrm>
            <a:off x="8234613" y="5244861"/>
            <a:ext cx="2220544" cy="369332"/>
          </a:xfrm>
          <a:prstGeom prst="rect">
            <a:avLst/>
          </a:prstGeom>
          <a:noFill/>
        </p:spPr>
        <p:txBody>
          <a:bodyPr wrap="none" rtlCol="0">
            <a:spAutoFit/>
          </a:bodyPr>
          <a:lstStyle/>
          <a:p>
            <a:r>
              <a:rPr lang="en-US" dirty="0"/>
              <a:t>LLG backed out 5mm</a:t>
            </a:r>
          </a:p>
        </p:txBody>
      </p:sp>
    </p:spTree>
    <p:extLst>
      <p:ext uri="{BB962C8B-B14F-4D97-AF65-F5344CB8AC3E}">
        <p14:creationId xmlns:p14="http://schemas.microsoft.com/office/powerpoint/2010/main" val="5608816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3182</TotalTime>
  <Words>793</Words>
  <Application>Microsoft Office PowerPoint</Application>
  <PresentationFormat>Widescreen</PresentationFormat>
  <Paragraphs>155</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Flat Field Illumination on AutoCyPlex</vt:lpstr>
      <vt:lpstr>Background</vt:lpstr>
      <vt:lpstr>Current Setup</vt:lpstr>
      <vt:lpstr>Potential solutions</vt:lpstr>
      <vt:lpstr>What is good enough flat field illumination?</vt:lpstr>
      <vt:lpstr>Testing Methods </vt:lpstr>
      <vt:lpstr>Analysis Metrics</vt:lpstr>
      <vt:lpstr>PowerPoint Presentation</vt:lpstr>
      <vt:lpstr>Backing out the LLG</vt:lpstr>
      <vt:lpstr>Results</vt:lpstr>
      <vt:lpstr>Image side vignetting?</vt:lpstr>
      <vt:lpstr>How did illumination look by eye?</vt:lpstr>
      <vt:lpstr>Microscope Setup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Flat Field Illumination on AutoCyPlex</dc:title>
  <dc:creator>michael anderson</dc:creator>
  <cp:lastModifiedBy>michael anderson</cp:lastModifiedBy>
  <cp:revision>6</cp:revision>
  <dcterms:created xsi:type="dcterms:W3CDTF">2023-08-02T11:56:05Z</dcterms:created>
  <dcterms:modified xsi:type="dcterms:W3CDTF">2023-08-04T17:01:50Z</dcterms:modified>
</cp:coreProperties>
</file>